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Nuni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Nunito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Nunito-italic.fntdata"/><Relationship Id="rId23" Type="http://schemas.openxmlformats.org/officeDocument/2006/relationships/font" Target="fonts/Nuni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c0e4a86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fc0e4a86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c0e4a862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fc0e4a862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fbeba1b3b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fbeba1b3b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1a3a294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1a3a294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1a3a294d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1a3a294d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beba1b3b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beba1b3b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28edd83b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028edd83b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28edd83b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28edd83b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028edd83b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028edd83b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c92c5924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c92c5924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c92c5924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c92c5924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5" Type="http://schemas.openxmlformats.org/officeDocument/2006/relationships/image" Target="../media/image3.jpg"/><Relationship Id="rId6" Type="http://schemas.openxmlformats.org/officeDocument/2006/relationships/image" Target="../media/image1.png"/><Relationship Id="rId7" Type="http://schemas.openxmlformats.org/officeDocument/2006/relationships/image" Target="../media/image10.png"/><Relationship Id="rId8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istitutoavio.it/wp/i-nostri-progetti-etwinning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2.jpg"/><Relationship Id="rId5" Type="http://schemas.openxmlformats.org/officeDocument/2006/relationships/image" Target="../media/image8.jpg"/><Relationship Id="rId6" Type="http://schemas.openxmlformats.org/officeDocument/2006/relationships/image" Target="../media/image14.png"/><Relationship Id="rId7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1416125" y="2802426"/>
            <a:ext cx="8222100" cy="83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Nunito"/>
                <a:ea typeface="Nunito"/>
                <a:cs typeface="Nunito"/>
                <a:sym typeface="Nunito"/>
              </a:rPr>
              <a:t>Istituto comprensivo di Avio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2996175" y="3636425"/>
            <a:ext cx="2618100" cy="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Nunito"/>
                <a:ea typeface="Nunito"/>
                <a:cs typeface="Nunito"/>
                <a:sym typeface="Nunito"/>
              </a:rPr>
              <a:t>progetti eTwinning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875" y="280863"/>
            <a:ext cx="1689886" cy="1689886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A="68000" stPos="0" sy="-100000" ky="0"/>
          </a:effectLst>
        </p:spPr>
      </p:pic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8425" y="280875"/>
            <a:ext cx="1815073" cy="1689875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A="71000" stPos="0" sy="-100000" ky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idx="4294967295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6625" y="0"/>
            <a:ext cx="2831100" cy="33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06138"/>
            <a:ext cx="3554451" cy="353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6800" y="252425"/>
            <a:ext cx="3622176" cy="36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07176" y="1538444"/>
            <a:ext cx="3554450" cy="348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7538" y="2443163"/>
            <a:ext cx="4752975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104" y="157254"/>
            <a:ext cx="4512900" cy="196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57438" y="252413"/>
            <a:ext cx="4429125" cy="46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 u="sng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http://www.istitutoavio.it/wp/i-nostri-progetti-etwinning/</a:t>
            </a:r>
            <a:endParaRPr b="1" sz="39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311700" y="1106600"/>
            <a:ext cx="85206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6515">
                <a:latin typeface="Nunito"/>
                <a:ea typeface="Nunito"/>
                <a:cs typeface="Nunito"/>
                <a:sym typeface="Nunito"/>
              </a:rPr>
              <a:t>Scuola secondaria I grado:</a:t>
            </a:r>
            <a:endParaRPr b="1" sz="6515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6515">
                <a:latin typeface="Nunito"/>
                <a:ea typeface="Nunito"/>
                <a:cs typeface="Nunito"/>
                <a:sym typeface="Nunito"/>
              </a:rPr>
              <a:t>More green less grey, let’s recycle and play; </a:t>
            </a:r>
            <a:endParaRPr sz="6515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6515">
                <a:latin typeface="Nunito"/>
                <a:ea typeface="Nunito"/>
                <a:cs typeface="Nunito"/>
                <a:sym typeface="Nunito"/>
              </a:rPr>
              <a:t>Heat the hearts not the earth; </a:t>
            </a:r>
            <a:endParaRPr sz="6515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6515">
                <a:latin typeface="Nunito"/>
                <a:ea typeface="Nunito"/>
                <a:cs typeface="Nunito"/>
                <a:sym typeface="Nunito"/>
              </a:rPr>
              <a:t>English speaking zone; Read me a book;</a:t>
            </a:r>
            <a:endParaRPr sz="6515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6515">
                <a:latin typeface="Nunito"/>
                <a:ea typeface="Nunito"/>
                <a:cs typeface="Nunito"/>
                <a:sym typeface="Nunito"/>
              </a:rPr>
              <a:t>Discover volcanoes around the world;</a:t>
            </a:r>
            <a:endParaRPr b="1" sz="6515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6515">
                <a:latin typeface="Nunito"/>
                <a:ea typeface="Nunito"/>
                <a:cs typeface="Nunito"/>
                <a:sym typeface="Nunito"/>
              </a:rPr>
              <a:t>Scuola primaria:</a:t>
            </a:r>
            <a:endParaRPr b="1" sz="6515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6515">
                <a:latin typeface="Nunito"/>
                <a:ea typeface="Nunito"/>
                <a:cs typeface="Nunito"/>
                <a:sym typeface="Nunito"/>
              </a:rPr>
              <a:t>"</a:t>
            </a:r>
            <a:r>
              <a:rPr lang="it" sz="6515">
                <a:latin typeface="Nunito"/>
                <a:ea typeface="Nunito"/>
                <a:cs typeface="Nunito"/>
                <a:sym typeface="Nunito"/>
              </a:rPr>
              <a:t>Auf zum Weihnachtsmann - eine Rundreise nach Lappland”;  Penpals 2.0; Crazy animals; Il "Gigante egoista" nel giardino dei colori e delle emozioni.</a:t>
            </a:r>
            <a:endParaRPr sz="6515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/>
        </p:nvSpPr>
        <p:spPr>
          <a:xfrm>
            <a:off x="79325" y="4214950"/>
            <a:ext cx="230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Nunito"/>
                <a:ea typeface="Nunito"/>
                <a:cs typeface="Nunito"/>
                <a:sym typeface="Nunito"/>
              </a:rPr>
              <a:t>prof.ssa Laura Modena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Nunito"/>
                <a:ea typeface="Nunito"/>
                <a:cs typeface="Nunito"/>
                <a:sym typeface="Nunito"/>
              </a:rPr>
              <a:t>I.C. Avio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7" name="Google Shape;167;p24"/>
          <p:cNvPicPr preferRelativeResize="0"/>
          <p:nvPr/>
        </p:nvPicPr>
        <p:blipFill rotWithShape="1">
          <a:blip r:embed="rId3">
            <a:alphaModFix/>
          </a:blip>
          <a:srcRect b="-1730" l="-4050" r="4050" t="1730"/>
          <a:stretch/>
        </p:blipFill>
        <p:spPr>
          <a:xfrm>
            <a:off x="1956550" y="331675"/>
            <a:ext cx="4838700" cy="3238500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A="42000" stPos="0" sy="-100000" ky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311700" y="3121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Nunito"/>
                <a:ea typeface="Nunito"/>
                <a:cs typeface="Nunito"/>
                <a:sym typeface="Nunito"/>
              </a:rPr>
              <a:t>eTwinning project a.s 2019-2020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311700" y="1386538"/>
            <a:ext cx="4260300" cy="30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Nunito"/>
                <a:ea typeface="Nunito"/>
                <a:cs typeface="Nunito"/>
                <a:sym typeface="Nunito"/>
              </a:rPr>
              <a:t>Titolo: “Let’s play together. We all win”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latin typeface="Nunito"/>
                <a:ea typeface="Nunito"/>
                <a:cs typeface="Nunito"/>
                <a:sym typeface="Nunito"/>
              </a:rPr>
              <a:t>Partecipanti: 7 scuole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latin typeface="Nunito"/>
                <a:ea typeface="Nunito"/>
                <a:cs typeface="Nunito"/>
                <a:sym typeface="Nunito"/>
              </a:rPr>
              <a:t>Età: 3-12 anni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latin typeface="Nunito"/>
                <a:ea typeface="Nunito"/>
                <a:cs typeface="Nunito"/>
                <a:sym typeface="Nunito"/>
              </a:rPr>
              <a:t>Paesi: Italia, Albania, Lituania, Grecia,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latin typeface="Nunito"/>
                <a:ea typeface="Nunito"/>
                <a:cs typeface="Nunito"/>
                <a:sym typeface="Nunito"/>
              </a:rPr>
              <a:t>Spagna, Francia, Repubblica Ceca.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latin typeface="Nunito"/>
                <a:ea typeface="Nunito"/>
                <a:cs typeface="Nunito"/>
                <a:sym typeface="Nunito"/>
              </a:rPr>
              <a:t>Durata progetto: intero anno scolastico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>
                <a:latin typeface="Nunito"/>
                <a:ea typeface="Nunito"/>
                <a:cs typeface="Nunito"/>
                <a:sym typeface="Nunito"/>
              </a:rPr>
              <a:t>(4 mesi di lockdown)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625" y="1112200"/>
            <a:ext cx="3876526" cy="356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Nunito"/>
                <a:ea typeface="Nunito"/>
                <a:cs typeface="Nunito"/>
                <a:sym typeface="Nunito"/>
              </a:rPr>
              <a:t>Obiettivi del progetto: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it" sz="2000"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it" sz="2000">
                <a:latin typeface="Nunito"/>
                <a:ea typeface="Nunito"/>
                <a:cs typeface="Nunito"/>
                <a:sym typeface="Nunito"/>
              </a:rPr>
              <a:t>cquisire uno stile di vita attivo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it" sz="2000">
                <a:latin typeface="Nunito"/>
                <a:ea typeface="Nunito"/>
                <a:cs typeface="Nunito"/>
                <a:sym typeface="Nunito"/>
              </a:rPr>
              <a:t>Comprendere i valori etici legati allo sport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lang="it" sz="2000">
                <a:latin typeface="Nunito"/>
                <a:ea typeface="Nunito"/>
                <a:cs typeface="Nunito"/>
                <a:sym typeface="Nunito"/>
              </a:rPr>
              <a:t>Condivisione di attività sportive tradizionali del Paese d’origine come simbolo del proprio background culturale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65"/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 amt="79000"/>
          </a:blip>
          <a:stretch>
            <a:fillRect/>
          </a:stretch>
        </p:blipFill>
        <p:spPr>
          <a:xfrm>
            <a:off x="5781900" y="396450"/>
            <a:ext cx="3117226" cy="18743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FFD966">
                <a:alpha val="50000"/>
              </a:srgbClr>
            </a:outerShdw>
            <a:reflection blurRad="0" dir="5400000" dist="38100" endA="0" endPos="30000" fadeDir="5400012" kx="0" rotWithShape="0" algn="bl" stA="17000" stPos="0" sy="-100000" ky="0"/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idx="4294967295" type="title"/>
          </p:nvPr>
        </p:nvSpPr>
        <p:spPr>
          <a:xfrm>
            <a:off x="147425" y="1825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Nunito"/>
                <a:ea typeface="Nunito"/>
                <a:cs typeface="Nunito"/>
                <a:sym typeface="Nunito"/>
              </a:rPr>
              <a:t>Il lavoro degli studenti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25" y="1296574"/>
            <a:ext cx="5122474" cy="351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9824" y="790325"/>
            <a:ext cx="2924342" cy="38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72253" y="563851"/>
            <a:ext cx="4536972" cy="351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5025" y="1103250"/>
            <a:ext cx="1858525" cy="357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03126" y="1161350"/>
            <a:ext cx="5664898" cy="351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Nunito"/>
                <a:ea typeface="Nunito"/>
                <a:cs typeface="Nunito"/>
                <a:sym typeface="Nunito"/>
              </a:rPr>
              <a:t>Studenti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41947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00000"/>
              <a:buFont typeface="Nunito"/>
              <a:buChar char="●"/>
            </a:pPr>
            <a:r>
              <a:rPr lang="it" sz="2100">
                <a:latin typeface="Nunito"/>
                <a:ea typeface="Nunito"/>
                <a:cs typeface="Nunito"/>
                <a:sym typeface="Nunito"/>
              </a:rPr>
              <a:t>Collaborazione tra ragazzi provenienti da realtà socio-culturali molto differenti tra loro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Nunito"/>
              <a:ea typeface="Nunito"/>
              <a:cs typeface="Nunito"/>
              <a:sym typeface="Nunito"/>
            </a:endParaRPr>
          </a:p>
          <a:p>
            <a:pPr indent="-341947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00000"/>
              <a:buFont typeface="Nunito"/>
              <a:buChar char="●"/>
            </a:pPr>
            <a:r>
              <a:rPr lang="it" sz="2100">
                <a:latin typeface="Nunito"/>
                <a:ea typeface="Nunito"/>
                <a:cs typeface="Nunito"/>
                <a:sym typeface="Nunito"/>
              </a:rPr>
              <a:t>Utilizzo delle lingue (inglese in questo caso) per la comunicazione e poter ottenere uno scambio di informazioni utile alla prosecuzione del progetto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Nunito"/>
              <a:ea typeface="Nunito"/>
              <a:cs typeface="Nunito"/>
              <a:sym typeface="Nunito"/>
            </a:endParaRPr>
          </a:p>
          <a:p>
            <a:pPr indent="-341947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00000"/>
              <a:buFont typeface="Nunito"/>
              <a:buChar char="●"/>
            </a:pPr>
            <a:r>
              <a:rPr lang="it" sz="2100">
                <a:latin typeface="Nunito"/>
                <a:ea typeface="Nunito"/>
                <a:cs typeface="Nunito"/>
                <a:sym typeface="Nunito"/>
              </a:rPr>
              <a:t>Maggior consapevolezza e utilizzo delle nuove tecnologie per favorire la creazione di contenuti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2287400" y="2881375"/>
            <a:ext cx="727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311700" y="902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Nunito"/>
                <a:ea typeface="Nunito"/>
                <a:cs typeface="Nunito"/>
                <a:sym typeface="Nunito"/>
              </a:rPr>
              <a:t>Docenti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187325" y="657375"/>
            <a:ext cx="82608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it">
                <a:latin typeface="Nunito"/>
                <a:ea typeface="Nunito"/>
                <a:cs typeface="Nunito"/>
                <a:sym typeface="Nunito"/>
              </a:rPr>
              <a:t>Collaborazione fra docenti sia a livello internazionale che d’istituto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it">
                <a:latin typeface="Nunito"/>
                <a:ea typeface="Nunito"/>
                <a:cs typeface="Nunito"/>
                <a:sym typeface="Nunito"/>
              </a:rPr>
              <a:t>Integrazione curriculare multidisciplinare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it">
                <a:latin typeface="Nunito"/>
                <a:ea typeface="Nunito"/>
                <a:cs typeface="Nunito"/>
                <a:sym typeface="Nunito"/>
              </a:rPr>
              <a:t>Maggior utilizzo di strumenti informatici innovativi, nuovi metodi di comunicazione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it">
                <a:latin typeface="Nunito"/>
                <a:ea typeface="Nunito"/>
                <a:cs typeface="Nunito"/>
                <a:sym typeface="Nunito"/>
              </a:rPr>
              <a:t>Condivisione di esperienze e buone pratiche tra realtà differenti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Nunito"/>
                <a:ea typeface="Nunito"/>
                <a:cs typeface="Nunito"/>
                <a:sym typeface="Nunito"/>
              </a:rPr>
              <a:t>Riflessioni per migliorare i progetti...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401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17"/>
              <a:buFont typeface="Nunito"/>
              <a:buChar char="●"/>
            </a:pPr>
            <a:r>
              <a:rPr lang="it" sz="1817">
                <a:latin typeface="Nunito"/>
                <a:ea typeface="Nunito"/>
                <a:cs typeface="Nunito"/>
                <a:sym typeface="Nunito"/>
              </a:rPr>
              <a:t>Utilizzare con maggior frequenza g</a:t>
            </a:r>
            <a:r>
              <a:rPr lang="it" sz="1817">
                <a:latin typeface="Nunito"/>
                <a:ea typeface="Nunito"/>
                <a:cs typeface="Nunito"/>
                <a:sym typeface="Nunito"/>
              </a:rPr>
              <a:t>li strumenti messi a disposizione dal TwinSpace (chatroom, forum, bacheca degli annunci)</a:t>
            </a:r>
            <a:endParaRPr sz="1817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17">
              <a:latin typeface="Nunito"/>
              <a:ea typeface="Nunito"/>
              <a:cs typeface="Nunito"/>
              <a:sym typeface="Nunito"/>
            </a:endParaRPr>
          </a:p>
          <a:p>
            <a:pPr indent="-344011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17"/>
              <a:buFont typeface="Nunito"/>
              <a:buChar char="●"/>
            </a:pPr>
            <a:r>
              <a:rPr lang="it" sz="1817">
                <a:latin typeface="Nunito"/>
                <a:ea typeface="Nunito"/>
                <a:cs typeface="Nunito"/>
                <a:sym typeface="Nunito"/>
              </a:rPr>
              <a:t>Maggiore collaborazione a livello transnazionale tra i ragazzi e tra gli insegnanti lavorando ad un prodotto comune dove il contributo di ogni classe è essenziale per passare alla fase successiva del progetto.</a:t>
            </a:r>
            <a:endParaRPr sz="1817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17">
              <a:latin typeface="Nunito"/>
              <a:ea typeface="Nunito"/>
              <a:cs typeface="Nunito"/>
              <a:sym typeface="Nunito"/>
            </a:endParaRPr>
          </a:p>
          <a:p>
            <a:pPr indent="-344011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17"/>
              <a:buFont typeface="Nunito"/>
              <a:buChar char="●"/>
            </a:pPr>
            <a:r>
              <a:rPr lang="it" sz="1817">
                <a:latin typeface="Nunito"/>
                <a:ea typeface="Nunito"/>
                <a:cs typeface="Nunito"/>
                <a:sym typeface="Nunito"/>
              </a:rPr>
              <a:t>Curare la parte relativa alla disseminazione del progetto.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311700" y="312275"/>
            <a:ext cx="8520600" cy="5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Nunito"/>
                <a:ea typeface="Nunito"/>
                <a:cs typeface="Nunito"/>
                <a:sym typeface="Nunito"/>
              </a:rPr>
              <a:t>Progetto </a:t>
            </a:r>
            <a:r>
              <a:rPr b="1" lang="it">
                <a:latin typeface="Nunito"/>
                <a:ea typeface="Nunito"/>
                <a:cs typeface="Nunito"/>
                <a:sym typeface="Nunito"/>
              </a:rPr>
              <a:t>a.s 2020-2021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3522850" y="1638625"/>
            <a:ext cx="4294500" cy="24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>
                <a:latin typeface="Nunito"/>
                <a:ea typeface="Nunito"/>
                <a:cs typeface="Nunito"/>
                <a:sym typeface="Nunito"/>
              </a:rPr>
              <a:t>La Valle dell’Adige</a:t>
            </a:r>
            <a:endParaRPr b="1" i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it">
                <a:latin typeface="Nunito"/>
                <a:ea typeface="Nunito"/>
                <a:cs typeface="Nunito"/>
                <a:sym typeface="Nunito"/>
              </a:rPr>
              <a:t>Il castello di Avio</a:t>
            </a:r>
            <a:endParaRPr b="1" i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it">
                <a:latin typeface="Nunito"/>
                <a:ea typeface="Nunito"/>
                <a:cs typeface="Nunito"/>
                <a:sym typeface="Nunito"/>
              </a:rPr>
              <a:t>Rocce, fossili e minerali</a:t>
            </a:r>
            <a:endParaRPr b="1" i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it">
                <a:latin typeface="Nunito"/>
                <a:ea typeface="Nunito"/>
                <a:cs typeface="Nunito"/>
                <a:sym typeface="Nunito"/>
              </a:rPr>
              <a:t>Il lago di Garda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831275"/>
            <a:ext cx="2960213" cy="3756176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A="70000" stPos="0" sy="-100000" ky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5750" y="798425"/>
            <a:ext cx="4979225" cy="3302550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30000" fadeDir="5400012" kx="0" rotWithShape="0" algn="bl" stA="60000" stPos="0" sy="-100000" ky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